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Evolventa Bold" panose="020B0604020202020204" charset="0"/>
      <p:regular r:id="rId15"/>
    </p:embeddedFont>
    <p:embeddedFont>
      <p:font typeface="Open Sans Light" panose="020B0604020202020204" charset="0"/>
      <p:regular r:id="rId16"/>
    </p:embeddedFont>
    <p:embeddedFont>
      <p:font typeface="Evolventa" panose="020B0604020202020204" charset="0"/>
      <p:regular r:id="rId17"/>
    </p:embeddedFont>
    <p:embeddedFont>
      <p:font typeface="Arimo"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2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1953271"/>
            <a:ext cx="8217084" cy="6380458"/>
            <a:chOff x="0" y="0"/>
            <a:chExt cx="10956112" cy="8507277"/>
          </a:xfrm>
        </p:grpSpPr>
        <p:sp>
          <p:nvSpPr>
            <p:cNvPr id="3" name="TextBox 3"/>
            <p:cNvSpPr txBox="1"/>
            <p:nvPr/>
          </p:nvSpPr>
          <p:spPr>
            <a:xfrm>
              <a:off x="0" y="1505055"/>
              <a:ext cx="10956112" cy="4503420"/>
            </a:xfrm>
            <a:prstGeom prst="rect">
              <a:avLst/>
            </a:prstGeom>
          </p:spPr>
          <p:txBody>
            <a:bodyPr lIns="0" tIns="0" rIns="0" bIns="0" rtlCol="0" anchor="t">
              <a:spAutoFit/>
            </a:bodyPr>
            <a:lstStyle/>
            <a:p>
              <a:pPr>
                <a:lnSpc>
                  <a:spcPts val="8159"/>
                </a:lnSpc>
              </a:pPr>
              <a:r>
                <a:rPr lang="en-US" sz="8000">
                  <a:solidFill>
                    <a:srgbClr val="F7B4A7"/>
                  </a:solidFill>
                  <a:latin typeface="Evolventa Bold"/>
                </a:rPr>
                <a:t>Биометрия в мобильных устройствах</a:t>
              </a:r>
            </a:p>
          </p:txBody>
        </p:sp>
        <p:sp>
          <p:nvSpPr>
            <p:cNvPr id="4" name="TextBox 4"/>
            <p:cNvSpPr txBox="1"/>
            <p:nvPr/>
          </p:nvSpPr>
          <p:spPr>
            <a:xfrm>
              <a:off x="0" y="-104140"/>
              <a:ext cx="10956112" cy="566420"/>
            </a:xfrm>
            <a:prstGeom prst="rect">
              <a:avLst/>
            </a:prstGeom>
          </p:spPr>
          <p:txBody>
            <a:bodyPr lIns="0" tIns="0" rIns="0" bIns="0" rtlCol="0" anchor="t">
              <a:spAutoFit/>
            </a:bodyPr>
            <a:lstStyle/>
            <a:p>
              <a:pPr>
                <a:lnSpc>
                  <a:spcPts val="3149"/>
                </a:lnSpc>
              </a:pPr>
              <a:r>
                <a:rPr lang="en-US" sz="2250" spc="418">
                  <a:solidFill>
                    <a:srgbClr val="94DDDE"/>
                  </a:solidFill>
                  <a:latin typeface="Evolventa"/>
                </a:rPr>
                <a:t>ТЕМА ДОКЛАДА:</a:t>
              </a:r>
            </a:p>
          </p:txBody>
        </p:sp>
        <p:sp>
          <p:nvSpPr>
            <p:cNvPr id="5" name="TextBox 5"/>
            <p:cNvSpPr txBox="1"/>
            <p:nvPr/>
          </p:nvSpPr>
          <p:spPr>
            <a:xfrm>
              <a:off x="0" y="6658580"/>
              <a:ext cx="10956112" cy="2019723"/>
            </a:xfrm>
            <a:prstGeom prst="rect">
              <a:avLst/>
            </a:prstGeom>
          </p:spPr>
          <p:txBody>
            <a:bodyPr lIns="0" tIns="0" rIns="0" bIns="0" rtlCol="0" anchor="t">
              <a:spAutoFit/>
            </a:bodyPr>
            <a:lstStyle/>
            <a:p>
              <a:pPr>
                <a:lnSpc>
                  <a:spcPts val="5809"/>
                </a:lnSpc>
              </a:pPr>
              <a:r>
                <a:rPr lang="en-US" sz="4149" dirty="0">
                  <a:solidFill>
                    <a:srgbClr val="94DDDE"/>
                  </a:solidFill>
                  <a:latin typeface="Evolventa"/>
                </a:rPr>
                <a:t>Выполнили: </a:t>
              </a:r>
              <a:r>
                <a:rPr lang="en-US" sz="4149" dirty="0" smtClean="0">
                  <a:solidFill>
                    <a:srgbClr val="94DDDE"/>
                  </a:solidFill>
                  <a:latin typeface="Evolventa"/>
                </a:rPr>
                <a:t>Кутьин </a:t>
              </a:r>
              <a:r>
                <a:rPr lang="en-US" sz="4149" dirty="0">
                  <a:solidFill>
                    <a:srgbClr val="94DDDE"/>
                  </a:solidFill>
                  <a:latin typeface="Evolventa"/>
                </a:rPr>
                <a:t>Захар</a:t>
              </a:r>
            </a:p>
            <a:p>
              <a:pPr>
                <a:lnSpc>
                  <a:spcPts val="5810"/>
                </a:lnSpc>
              </a:pPr>
              <a:r>
                <a:rPr lang="en-US" sz="4149" dirty="0">
                  <a:solidFill>
                    <a:srgbClr val="94DDDE"/>
                  </a:solidFill>
                  <a:latin typeface="Evolventa"/>
                </a:rPr>
                <a:t>Крутов Алексей </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82834" y="-1921745"/>
            <a:ext cx="675564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947148" y="1264426"/>
            <a:ext cx="3144039" cy="244091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24872" y="5005800"/>
            <a:ext cx="1894295" cy="4252500"/>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3414640" y="7200900"/>
            <a:ext cx="3486358" cy="41148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2830718" y="4661254"/>
            <a:ext cx="3459874" cy="21262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406805" y="305146"/>
            <a:ext cx="5880560" cy="1379220"/>
          </a:xfrm>
          <a:prstGeom prst="rect">
            <a:avLst/>
          </a:prstGeom>
        </p:spPr>
        <p:txBody>
          <a:bodyPr lIns="0" tIns="0" rIns="0" bIns="0" rtlCol="0" anchor="t">
            <a:spAutoFit/>
          </a:bodyPr>
          <a:lstStyle/>
          <a:p>
            <a:pPr>
              <a:lnSpc>
                <a:spcPts val="9089"/>
              </a:lnSpc>
            </a:pPr>
            <a:r>
              <a:rPr lang="en-US" sz="7575">
                <a:solidFill>
                  <a:srgbClr val="F7B4A7"/>
                </a:solidFill>
                <a:latin typeface="Evolventa Bold"/>
              </a:rPr>
              <a:t>Введение </a:t>
            </a:r>
          </a:p>
        </p:txBody>
      </p:sp>
      <p:sp>
        <p:nvSpPr>
          <p:cNvPr id="3" name="TextBox 3"/>
          <p:cNvSpPr txBox="1"/>
          <p:nvPr/>
        </p:nvSpPr>
        <p:spPr>
          <a:xfrm>
            <a:off x="7960927" y="2246287"/>
            <a:ext cx="10019877" cy="6925310"/>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94DDDE"/>
                </a:solidFill>
                <a:latin typeface="Evolventa"/>
              </a:rPr>
              <a:t>Широкое использование и возможности мобильных технологий сформировали потребность людей вести свою личную и деловую жизнь в движении. Для удовлетворения данной потребности мобильная связь, приложения, установленные на мобильные устройства, и транзакции должны быть защищены для обеспечения конфиденциальности пользователя и целостности транзакций. Это необходимо для создания доверенной среды мобильных платформ, в которой могут участвовать как отдельные лица, так и предприятия, некоммерческие организации и правительства. Аутентификация пользователя, удостоверяющая его личность, является важной частью создания этой среды. </a:t>
            </a:r>
          </a:p>
          <a:p>
            <a:pPr algn="just">
              <a:lnSpc>
                <a:spcPts val="3640"/>
              </a:lnSpc>
            </a:pPr>
            <a:endParaRPr lang="en-US" sz="2600">
              <a:solidFill>
                <a:srgbClr val="94DDDE"/>
              </a:solidFill>
              <a:latin typeface="Evolventa"/>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09758" y="1684366"/>
            <a:ext cx="3874545" cy="512259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380976" y="2475095"/>
            <a:ext cx="3874545" cy="51225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95732" y="3214319"/>
            <a:ext cx="3874545" cy="512259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7165867" cy="3649980"/>
          </a:xfrm>
          <a:prstGeom prst="rect">
            <a:avLst/>
          </a:prstGeom>
        </p:spPr>
        <p:txBody>
          <a:bodyPr lIns="0" tIns="0" rIns="0" bIns="0" rtlCol="0" anchor="t">
            <a:spAutoFit/>
          </a:bodyPr>
          <a:lstStyle/>
          <a:p>
            <a:pPr>
              <a:lnSpc>
                <a:spcPts val="6720"/>
              </a:lnSpc>
            </a:pPr>
            <a:r>
              <a:rPr lang="en-US" sz="6399" dirty="0">
                <a:solidFill>
                  <a:srgbClr val="F7B4A7"/>
                </a:solidFill>
                <a:latin typeface="Evolventa Bold"/>
              </a:rPr>
              <a:t>Основные виды биометрии в мобильных устройствах</a:t>
            </a:r>
          </a:p>
        </p:txBody>
      </p:sp>
      <p:sp>
        <p:nvSpPr>
          <p:cNvPr id="3" name="TextBox 3"/>
          <p:cNvSpPr txBox="1"/>
          <p:nvPr/>
        </p:nvSpPr>
        <p:spPr>
          <a:xfrm>
            <a:off x="1028700" y="4524793"/>
            <a:ext cx="5704818" cy="4732065"/>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94DDDE"/>
                </a:solidFill>
                <a:latin typeface="Evolventa"/>
              </a:rPr>
              <a:t>Сканер отпечатка пальца (fingerprint) – 57%</a:t>
            </a:r>
          </a:p>
          <a:p>
            <a:pPr marL="626111" lvl="1" indent="-313055">
              <a:lnSpc>
                <a:spcPts val="4060"/>
              </a:lnSpc>
              <a:buFont typeface="Arial"/>
              <a:buChar char="•"/>
            </a:pPr>
            <a:r>
              <a:rPr lang="en-US" sz="2900" dirty="0">
                <a:solidFill>
                  <a:srgbClr val="94DDDE"/>
                </a:solidFill>
                <a:latin typeface="Evolventa" panose="020B0604020202020204" charset="0"/>
              </a:rPr>
              <a:t>Сканер геометрии лица (face ID) – 14%</a:t>
            </a:r>
          </a:p>
          <a:p>
            <a:pPr marL="626111" lvl="1" indent="-313055">
              <a:lnSpc>
                <a:spcPts val="4060"/>
              </a:lnSpc>
              <a:buFont typeface="Arial"/>
              <a:buChar char="•"/>
            </a:pPr>
            <a:r>
              <a:rPr lang="en-US" sz="2900" dirty="0">
                <a:solidFill>
                  <a:srgbClr val="94DDDE"/>
                </a:solidFill>
                <a:latin typeface="Evolventa" panose="020B0604020202020204" charset="0"/>
              </a:rPr>
              <a:t>Сканеры радужной оболочки глаза (IRIS) и геометрии руки – 3-5%</a:t>
            </a:r>
          </a:p>
          <a:p>
            <a:pPr marL="626110" lvl="1" indent="-313055">
              <a:lnSpc>
                <a:spcPts val="4060"/>
              </a:lnSpc>
              <a:buFont typeface="Arial"/>
              <a:buChar char="•"/>
            </a:pPr>
            <a:r>
              <a:rPr lang="en-US" sz="2900" dirty="0">
                <a:solidFill>
                  <a:srgbClr val="94DDDE"/>
                </a:solidFill>
                <a:latin typeface="Evolventa"/>
              </a:rPr>
              <a:t>Прочие: голосовая биометрия и др. –  24%</a:t>
            </a:r>
          </a:p>
        </p:txBody>
      </p:sp>
      <p:grpSp>
        <p:nvGrpSpPr>
          <p:cNvPr id="4" name="Group 4"/>
          <p:cNvGrpSpPr/>
          <p:nvPr/>
        </p:nvGrpSpPr>
        <p:grpSpPr>
          <a:xfrm>
            <a:off x="7782346" y="1488473"/>
            <a:ext cx="10057876" cy="7310054"/>
            <a:chOff x="0" y="0"/>
            <a:chExt cx="13410502" cy="9746739"/>
          </a:xfrm>
        </p:grpSpPr>
        <p:sp>
          <p:nvSpPr>
            <p:cNvPr id="5" name="TextBox 5"/>
            <p:cNvSpPr txBox="1"/>
            <p:nvPr/>
          </p:nvSpPr>
          <p:spPr>
            <a:xfrm>
              <a:off x="11518311" y="5574183"/>
              <a:ext cx="1892191" cy="1039246"/>
            </a:xfrm>
            <a:prstGeom prst="rect">
              <a:avLst/>
            </a:prstGeom>
          </p:spPr>
          <p:txBody>
            <a:bodyPr lIns="0" tIns="0" rIns="0" bIns="0" rtlCol="0" anchor="t">
              <a:spAutoFit/>
            </a:bodyPr>
            <a:lstStyle/>
            <a:p>
              <a:pPr algn="ctr">
                <a:lnSpc>
                  <a:spcPts val="3183"/>
                </a:lnSpc>
              </a:pPr>
              <a:r>
                <a:rPr lang="en-US" sz="2273">
                  <a:solidFill>
                    <a:srgbClr val="FFFFFF"/>
                  </a:solidFill>
                  <a:latin typeface="Open Sans Light"/>
                </a:rPr>
                <a:t>Fingerprint</a:t>
              </a:r>
            </a:p>
            <a:p>
              <a:pPr algn="ctr">
                <a:lnSpc>
                  <a:spcPts val="3183"/>
                </a:lnSpc>
              </a:pPr>
              <a:r>
                <a:rPr lang="en-US" sz="2273">
                  <a:solidFill>
                    <a:srgbClr val="FFFFFF"/>
                  </a:solidFill>
                  <a:latin typeface="Open Sans Light"/>
                </a:rPr>
                <a:t>57%</a:t>
              </a:r>
            </a:p>
          </p:txBody>
        </p:sp>
        <p:sp>
          <p:nvSpPr>
            <p:cNvPr id="6" name="TextBox 6"/>
            <p:cNvSpPr txBox="1"/>
            <p:nvPr/>
          </p:nvSpPr>
          <p:spPr>
            <a:xfrm>
              <a:off x="688047" y="192705"/>
              <a:ext cx="1395528" cy="1039246"/>
            </a:xfrm>
            <a:prstGeom prst="rect">
              <a:avLst/>
            </a:prstGeom>
          </p:spPr>
          <p:txBody>
            <a:bodyPr lIns="0" tIns="0" rIns="0" bIns="0" rtlCol="0" anchor="t">
              <a:spAutoFit/>
            </a:bodyPr>
            <a:lstStyle/>
            <a:p>
              <a:pPr algn="ctr">
                <a:lnSpc>
                  <a:spcPts val="3183"/>
                </a:lnSpc>
              </a:pPr>
              <a:r>
                <a:rPr lang="en-US" sz="2273">
                  <a:solidFill>
                    <a:srgbClr val="FFFFFF"/>
                  </a:solidFill>
                  <a:latin typeface="Open Sans Light"/>
                </a:rPr>
                <a:t>Прочие</a:t>
              </a:r>
            </a:p>
            <a:p>
              <a:pPr algn="ctr">
                <a:lnSpc>
                  <a:spcPts val="3183"/>
                </a:lnSpc>
              </a:pPr>
              <a:r>
                <a:rPr lang="en-US" sz="2273">
                  <a:solidFill>
                    <a:srgbClr val="FFFFFF"/>
                  </a:solidFill>
                  <a:latin typeface="Open Sans Light"/>
                </a:rPr>
                <a:t>24%</a:t>
              </a:r>
            </a:p>
          </p:txBody>
        </p:sp>
        <p:sp>
          <p:nvSpPr>
            <p:cNvPr id="7" name="TextBox 7"/>
            <p:cNvSpPr txBox="1"/>
            <p:nvPr/>
          </p:nvSpPr>
          <p:spPr>
            <a:xfrm>
              <a:off x="964888" y="7956532"/>
              <a:ext cx="1260458" cy="1039246"/>
            </a:xfrm>
            <a:prstGeom prst="rect">
              <a:avLst/>
            </a:prstGeom>
          </p:spPr>
          <p:txBody>
            <a:bodyPr lIns="0" tIns="0" rIns="0" bIns="0" rtlCol="0" anchor="t">
              <a:spAutoFit/>
            </a:bodyPr>
            <a:lstStyle/>
            <a:p>
              <a:pPr algn="ctr">
                <a:lnSpc>
                  <a:spcPts val="3183"/>
                </a:lnSpc>
              </a:pPr>
              <a:r>
                <a:rPr lang="en-US" sz="2273">
                  <a:solidFill>
                    <a:srgbClr val="FFFFFF"/>
                  </a:solidFill>
                  <a:latin typeface="Open Sans Light"/>
                </a:rPr>
                <a:t>Face ID</a:t>
              </a:r>
            </a:p>
            <a:p>
              <a:pPr algn="ctr">
                <a:lnSpc>
                  <a:spcPts val="3183"/>
                </a:lnSpc>
              </a:pPr>
              <a:r>
                <a:rPr lang="en-US" sz="2273">
                  <a:solidFill>
                    <a:srgbClr val="FFFFFF"/>
                  </a:solidFill>
                  <a:latin typeface="Open Sans Light"/>
                </a:rPr>
                <a:t>14%</a:t>
              </a:r>
            </a:p>
          </p:txBody>
        </p:sp>
        <p:sp>
          <p:nvSpPr>
            <p:cNvPr id="8" name="TextBox 8"/>
            <p:cNvSpPr txBox="1"/>
            <p:nvPr/>
          </p:nvSpPr>
          <p:spPr>
            <a:xfrm>
              <a:off x="0" y="4869417"/>
              <a:ext cx="794524" cy="1094317"/>
            </a:xfrm>
            <a:prstGeom prst="rect">
              <a:avLst/>
            </a:prstGeom>
          </p:spPr>
          <p:txBody>
            <a:bodyPr wrap="square" lIns="0" tIns="0" rIns="0" bIns="0" rtlCol="0" anchor="t">
              <a:spAutoFit/>
            </a:bodyPr>
            <a:lstStyle/>
            <a:p>
              <a:pPr algn="ctr">
                <a:lnSpc>
                  <a:spcPts val="3183"/>
                </a:lnSpc>
              </a:pPr>
              <a:r>
                <a:rPr lang="en-US" sz="2273" dirty="0">
                  <a:solidFill>
                    <a:srgbClr val="FFFFFF"/>
                  </a:solidFill>
                  <a:latin typeface="Open Sans Light"/>
                </a:rPr>
                <a:t>IRIS</a:t>
              </a:r>
            </a:p>
            <a:p>
              <a:pPr algn="ctr">
                <a:lnSpc>
                  <a:spcPts val="3183"/>
                </a:lnSpc>
              </a:pPr>
              <a:r>
                <a:rPr lang="en-US" sz="2273" dirty="0">
                  <a:solidFill>
                    <a:srgbClr val="FFFFFF"/>
                  </a:solidFill>
                  <a:latin typeface="Open Sans Light"/>
                </a:rPr>
                <a:t>5%</a:t>
              </a:r>
            </a:p>
          </p:txBody>
        </p:sp>
        <p:grpSp>
          <p:nvGrpSpPr>
            <p:cNvPr id="9" name="Group 9"/>
            <p:cNvGrpSpPr>
              <a:grpSpLocks noChangeAspect="1"/>
            </p:cNvGrpSpPr>
            <p:nvPr/>
          </p:nvGrpSpPr>
          <p:grpSpPr>
            <a:xfrm>
              <a:off x="1099794" y="0"/>
              <a:ext cx="9746739" cy="9746739"/>
              <a:chOff x="0" y="0"/>
              <a:chExt cx="2540000" cy="2540000"/>
            </a:xfrm>
          </p:grpSpPr>
          <p:sp>
            <p:nvSpPr>
              <p:cNvPr id="10" name="Freeform 10"/>
              <p:cNvSpPr/>
              <p:nvPr/>
            </p:nvSpPr>
            <p:spPr>
              <a:xfrm>
                <a:off x="672504" y="0"/>
                <a:ext cx="1972338" cy="2639392"/>
              </a:xfrm>
              <a:custGeom>
                <a:avLst/>
                <a:gdLst/>
                <a:ahLst/>
                <a:cxnLst/>
                <a:rect l="l" t="t" r="r" b="b"/>
                <a:pathLst>
                  <a:path w="1972338" h="2639392">
                    <a:moveTo>
                      <a:pt x="597496" y="0"/>
                    </a:moveTo>
                    <a:cubicBezTo>
                      <a:pt x="1126167" y="0"/>
                      <a:pt x="1599542" y="327505"/>
                      <a:pt x="1785940" y="822226"/>
                    </a:cubicBezTo>
                    <a:cubicBezTo>
                      <a:pt x="1972337" y="1316947"/>
                      <a:pt x="1832765" y="1875394"/>
                      <a:pt x="1435534" y="2224250"/>
                    </a:cubicBezTo>
                    <a:cubicBezTo>
                      <a:pt x="1038303" y="2573105"/>
                      <a:pt x="466507" y="2639392"/>
                      <a:pt x="0" y="2390669"/>
                    </a:cubicBezTo>
                    <a:lnTo>
                      <a:pt x="298748" y="1830334"/>
                    </a:lnTo>
                    <a:cubicBezTo>
                      <a:pt x="532002" y="1954696"/>
                      <a:pt x="817899" y="1921552"/>
                      <a:pt x="1016515" y="1747125"/>
                    </a:cubicBezTo>
                    <a:cubicBezTo>
                      <a:pt x="1215131" y="1572697"/>
                      <a:pt x="1284917" y="1293473"/>
                      <a:pt x="1191718" y="1046113"/>
                    </a:cubicBezTo>
                    <a:cubicBezTo>
                      <a:pt x="1098519" y="798753"/>
                      <a:pt x="861831" y="635000"/>
                      <a:pt x="597496" y="635000"/>
                    </a:cubicBezTo>
                    <a:close/>
                  </a:path>
                </a:pathLst>
              </a:custGeom>
              <a:solidFill>
                <a:srgbClr val="F7B4A7"/>
              </a:solidFill>
            </p:spPr>
          </p:sp>
          <p:sp>
            <p:nvSpPr>
              <p:cNvPr id="11" name="Freeform 11"/>
              <p:cNvSpPr/>
              <p:nvPr/>
            </p:nvSpPr>
            <p:spPr>
              <a:xfrm>
                <a:off x="25651" y="1396981"/>
                <a:ext cx="973979" cy="1022149"/>
              </a:xfrm>
              <a:custGeom>
                <a:avLst/>
                <a:gdLst/>
                <a:ahLst/>
                <a:cxnLst/>
                <a:rect l="l" t="t" r="r" b="b"/>
                <a:pathLst>
                  <a:path w="973979" h="1022149">
                    <a:moveTo>
                      <a:pt x="703609" y="1022149"/>
                    </a:moveTo>
                    <a:cubicBezTo>
                      <a:pt x="340961" y="851500"/>
                      <a:pt x="80147" y="519678"/>
                      <a:pt x="0" y="126981"/>
                    </a:cubicBezTo>
                    <a:lnTo>
                      <a:pt x="622175" y="0"/>
                    </a:lnTo>
                    <a:cubicBezTo>
                      <a:pt x="662248" y="196349"/>
                      <a:pt x="792655" y="362259"/>
                      <a:pt x="973979" y="447584"/>
                    </a:cubicBezTo>
                    <a:close/>
                  </a:path>
                </a:pathLst>
              </a:custGeom>
              <a:solidFill>
                <a:srgbClr val="E99DA6"/>
              </a:solidFill>
            </p:spPr>
          </p:sp>
          <p:sp>
            <p:nvSpPr>
              <p:cNvPr id="12" name="Freeform 12"/>
              <p:cNvSpPr/>
              <p:nvPr/>
            </p:nvSpPr>
            <p:spPr>
              <a:xfrm>
                <a:off x="-9330" y="1127007"/>
                <a:ext cx="664280" cy="458829"/>
              </a:xfrm>
              <a:custGeom>
                <a:avLst/>
                <a:gdLst/>
                <a:ahLst/>
                <a:cxnLst/>
                <a:rect l="l" t="t" r="r" b="b"/>
                <a:pathLst>
                  <a:path w="664280" h="458829">
                    <a:moveTo>
                      <a:pt x="49229" y="458829"/>
                    </a:moveTo>
                    <a:cubicBezTo>
                      <a:pt x="10785" y="309098"/>
                      <a:pt x="0" y="153605"/>
                      <a:pt x="17406" y="0"/>
                    </a:cubicBezTo>
                    <a:lnTo>
                      <a:pt x="648368" y="71497"/>
                    </a:lnTo>
                    <a:cubicBezTo>
                      <a:pt x="639665" y="148299"/>
                      <a:pt x="645057" y="226045"/>
                      <a:pt x="664280" y="300911"/>
                    </a:cubicBezTo>
                    <a:close/>
                  </a:path>
                </a:pathLst>
              </a:custGeom>
              <a:solidFill>
                <a:srgbClr val="D589A8"/>
              </a:solidFill>
            </p:spPr>
          </p:sp>
          <p:sp>
            <p:nvSpPr>
              <p:cNvPr id="13" name="Freeform 13"/>
              <p:cNvSpPr/>
              <p:nvPr/>
            </p:nvSpPr>
            <p:spPr>
              <a:xfrm>
                <a:off x="2506" y="0"/>
                <a:ext cx="1267430" cy="1230128"/>
              </a:xfrm>
              <a:custGeom>
                <a:avLst/>
                <a:gdLst/>
                <a:ahLst/>
                <a:cxnLst/>
                <a:rect l="l" t="t" r="r" b="b"/>
                <a:pathLst>
                  <a:path w="1267430" h="1230128">
                    <a:moveTo>
                      <a:pt x="0" y="1190256"/>
                    </a:moveTo>
                    <a:cubicBezTo>
                      <a:pt x="42094" y="521190"/>
                      <a:pt x="596978" y="67"/>
                      <a:pt x="1267367" y="0"/>
                    </a:cubicBezTo>
                    <a:lnTo>
                      <a:pt x="1267431" y="635000"/>
                    </a:lnTo>
                    <a:cubicBezTo>
                      <a:pt x="932236" y="635033"/>
                      <a:pt x="654794" y="895595"/>
                      <a:pt x="633747" y="1230128"/>
                    </a:cubicBezTo>
                    <a:close/>
                  </a:path>
                </a:pathLst>
              </a:custGeom>
              <a:solidFill>
                <a:srgbClr val="BA7AAB"/>
              </a:solidFill>
            </p:spPr>
          </p:sp>
          <p:sp>
            <p:nvSpPr>
              <p:cNvPr id="14" name="Freeform 14"/>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966EAC"/>
              </a:solidFill>
            </p:spPr>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6749"/>
          <a:stretch>
            <a:fillRect/>
          </a:stretch>
        </p:blipFill>
        <p:spPr>
          <a:xfrm>
            <a:off x="-849776" y="0"/>
            <a:ext cx="9759803" cy="10287000"/>
          </a:xfrm>
          <a:prstGeom prst="rect">
            <a:avLst/>
          </a:prstGeom>
        </p:spPr>
      </p:pic>
      <p:sp>
        <p:nvSpPr>
          <p:cNvPr id="3" name="TextBox 3"/>
          <p:cNvSpPr txBox="1"/>
          <p:nvPr/>
        </p:nvSpPr>
        <p:spPr>
          <a:xfrm>
            <a:off x="9603008" y="31278"/>
            <a:ext cx="7312205" cy="2924175"/>
          </a:xfrm>
          <a:prstGeom prst="rect">
            <a:avLst/>
          </a:prstGeom>
        </p:spPr>
        <p:txBody>
          <a:bodyPr lIns="0" tIns="0" rIns="0" bIns="0" rtlCol="0" anchor="t">
            <a:spAutoFit/>
          </a:bodyPr>
          <a:lstStyle/>
          <a:p>
            <a:pPr>
              <a:lnSpc>
                <a:spcPts val="7230"/>
              </a:lnSpc>
            </a:pPr>
            <a:r>
              <a:rPr lang="en-US" sz="6024">
                <a:solidFill>
                  <a:srgbClr val="2B4B82"/>
                </a:solidFill>
                <a:latin typeface="Evolventa Bold"/>
              </a:rPr>
              <a:t>Ск</a:t>
            </a:r>
            <a:r>
              <a:rPr lang="en-US" sz="6025">
                <a:solidFill>
                  <a:srgbClr val="2B4B82"/>
                </a:solidFill>
                <a:latin typeface="Evolventa Bold"/>
              </a:rPr>
              <a:t>анер отпечатка пальца (fingerprint)</a:t>
            </a:r>
          </a:p>
        </p:txBody>
      </p:sp>
      <p:sp>
        <p:nvSpPr>
          <p:cNvPr id="4" name="TextBox 4"/>
          <p:cNvSpPr txBox="1"/>
          <p:nvPr/>
        </p:nvSpPr>
        <p:spPr>
          <a:xfrm>
            <a:off x="9603008" y="3114912"/>
            <a:ext cx="7987090" cy="7117333"/>
          </a:xfrm>
          <a:prstGeom prst="rect">
            <a:avLst/>
          </a:prstGeom>
        </p:spPr>
        <p:txBody>
          <a:bodyPr lIns="0" tIns="0" rIns="0" bIns="0" rtlCol="0" anchor="t">
            <a:spAutoFit/>
          </a:bodyPr>
          <a:lstStyle/>
          <a:p>
            <a:pPr>
              <a:lnSpc>
                <a:spcPts val="3670"/>
              </a:lnSpc>
            </a:pPr>
            <a:r>
              <a:rPr lang="en-US" sz="2621" dirty="0">
                <a:solidFill>
                  <a:srgbClr val="2B4B82"/>
                </a:solidFill>
                <a:latin typeface="Evolventa"/>
              </a:rPr>
              <a:t>Для того, чтобы «узнать» пользователя по отпечатку пальца и безопасно хранить его данные, каждый производитель мобильных устройств предлагает свои возможности. Так, на устройствах Apple образец отпечатка пальца проводится через хеш-функцию перед сохранением в защищенный вычислительном модуль. </a:t>
            </a:r>
            <a:r>
              <a:rPr lang="en-US" sz="2620" dirty="0">
                <a:solidFill>
                  <a:srgbClr val="2B4B82"/>
                </a:solidFill>
                <a:latin typeface="Evolventa" panose="020B0604020202020204" charset="0"/>
              </a:rPr>
              <a:t>На устройствах Android степень безопасности зависит от производителя, используемых им подходов и решений</a:t>
            </a:r>
            <a:r>
              <a:rPr lang="en-US" sz="1310" dirty="0">
                <a:solidFill>
                  <a:srgbClr val="2B4B82"/>
                </a:solidFill>
                <a:latin typeface="Arimo"/>
              </a:rPr>
              <a:t>. </a:t>
            </a:r>
          </a:p>
          <a:p>
            <a:pPr>
              <a:lnSpc>
                <a:spcPts val="3670"/>
              </a:lnSpc>
            </a:pPr>
            <a:r>
              <a:rPr lang="en-US" sz="2621" u="sng" dirty="0">
                <a:solidFill>
                  <a:srgbClr val="2B4B82"/>
                </a:solidFill>
                <a:latin typeface="Evolventa"/>
              </a:rPr>
              <a:t>Недостатки: </a:t>
            </a:r>
          </a:p>
          <a:p>
            <a:pPr marL="565984" lvl="1" indent="-282992">
              <a:lnSpc>
                <a:spcPts val="3670"/>
              </a:lnSpc>
              <a:buFont typeface="Arial"/>
              <a:buChar char="•"/>
            </a:pPr>
            <a:r>
              <a:rPr lang="en-US" sz="2620" dirty="0">
                <a:solidFill>
                  <a:srgbClr val="2B4B82"/>
                </a:solidFill>
                <a:latin typeface="Evolventa" panose="020B0604020202020204" charset="0"/>
              </a:rPr>
              <a:t>Не надежные сенсоры </a:t>
            </a:r>
          </a:p>
          <a:p>
            <a:pPr marL="565984" lvl="1" indent="-282992">
              <a:lnSpc>
                <a:spcPts val="3670"/>
              </a:lnSpc>
              <a:buFont typeface="Arial"/>
              <a:buChar char="•"/>
            </a:pPr>
            <a:r>
              <a:rPr lang="en-US" sz="2620" dirty="0">
                <a:solidFill>
                  <a:srgbClr val="2B4B82"/>
                </a:solidFill>
                <a:latin typeface="Evolventa" panose="020B0604020202020204" charset="0"/>
              </a:rPr>
              <a:t>Высокий риск взлома. </a:t>
            </a:r>
          </a:p>
          <a:p>
            <a:pPr marL="565984" lvl="1" indent="-282992">
              <a:lnSpc>
                <a:spcPts val="3670"/>
              </a:lnSpc>
              <a:buFont typeface="Arial"/>
              <a:buChar char="•"/>
            </a:pPr>
            <a:r>
              <a:rPr lang="en-US" sz="2620" dirty="0">
                <a:solidFill>
                  <a:srgbClr val="2B4B82"/>
                </a:solidFill>
                <a:latin typeface="Evolventa" panose="020B0604020202020204" charset="0"/>
              </a:rPr>
              <a:t>Возможны проблемы с аутентификацией.</a:t>
            </a:r>
          </a:p>
          <a:p>
            <a:pPr>
              <a:lnSpc>
                <a:spcPts val="3670"/>
              </a:lnSpc>
            </a:pPr>
            <a:endParaRPr lang="en-US" sz="1310" dirty="0">
              <a:solidFill>
                <a:srgbClr val="2B4B82"/>
              </a:solidFill>
              <a:latin typeface="Arim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43" r="25269"/>
          <a:stretch>
            <a:fillRect/>
          </a:stretch>
        </p:blipFill>
        <p:spPr>
          <a:xfrm>
            <a:off x="-4300046" y="0"/>
            <a:ext cx="13073598" cy="10287000"/>
          </a:xfrm>
          <a:prstGeom prst="rect">
            <a:avLst/>
          </a:prstGeom>
        </p:spPr>
      </p:pic>
      <p:sp>
        <p:nvSpPr>
          <p:cNvPr id="3" name="TextBox 3"/>
          <p:cNvSpPr txBox="1"/>
          <p:nvPr/>
        </p:nvSpPr>
        <p:spPr>
          <a:xfrm>
            <a:off x="9579020" y="114942"/>
            <a:ext cx="7312205" cy="2924175"/>
          </a:xfrm>
          <a:prstGeom prst="rect">
            <a:avLst/>
          </a:prstGeom>
        </p:spPr>
        <p:txBody>
          <a:bodyPr lIns="0" tIns="0" rIns="0" bIns="0" rtlCol="0" anchor="t">
            <a:spAutoFit/>
          </a:bodyPr>
          <a:lstStyle/>
          <a:p>
            <a:pPr>
              <a:lnSpc>
                <a:spcPts val="7230"/>
              </a:lnSpc>
            </a:pPr>
            <a:r>
              <a:rPr lang="en-US" sz="6024">
                <a:solidFill>
                  <a:srgbClr val="2B4B82"/>
                </a:solidFill>
                <a:latin typeface="Evolventa Bold"/>
              </a:rPr>
              <a:t>Ск</a:t>
            </a:r>
            <a:r>
              <a:rPr lang="en-US" sz="6025">
                <a:solidFill>
                  <a:srgbClr val="2B4B82"/>
                </a:solidFill>
                <a:latin typeface="Evolventa Bold"/>
              </a:rPr>
              <a:t>анер геометрии лица (face ID)</a:t>
            </a:r>
          </a:p>
        </p:txBody>
      </p:sp>
      <p:sp>
        <p:nvSpPr>
          <p:cNvPr id="4" name="TextBox 4"/>
          <p:cNvSpPr txBox="1"/>
          <p:nvPr/>
        </p:nvSpPr>
        <p:spPr>
          <a:xfrm>
            <a:off x="9579020" y="3126210"/>
            <a:ext cx="8048354" cy="7571602"/>
          </a:xfrm>
          <a:prstGeom prst="rect">
            <a:avLst/>
          </a:prstGeom>
        </p:spPr>
        <p:txBody>
          <a:bodyPr lIns="0" tIns="0" rIns="0" bIns="0" rtlCol="0" anchor="t">
            <a:spAutoFit/>
          </a:bodyPr>
          <a:lstStyle/>
          <a:p>
            <a:pPr>
              <a:lnSpc>
                <a:spcPts val="3698"/>
              </a:lnSpc>
            </a:pPr>
            <a:r>
              <a:rPr lang="en-US" sz="2641" dirty="0">
                <a:solidFill>
                  <a:srgbClr val="2B4B82"/>
                </a:solidFill>
                <a:latin typeface="Evolventa"/>
              </a:rPr>
              <a:t>Если приложение идентифицирует пользователя по лицу, сканирование осуществляют за счет емкостной камеры.  Здесь требуется еще более сложный алгоритм, требующий высокой точности захвата изображения и распределения более 30 тысяч контрольных точек по изображению лица пользователя. В свою очередь, это определяет более высокие требования к камере смартфона. </a:t>
            </a:r>
          </a:p>
          <a:p>
            <a:pPr>
              <a:lnSpc>
                <a:spcPts val="3698"/>
              </a:lnSpc>
            </a:pPr>
            <a:r>
              <a:rPr lang="en-US" sz="2641" u="sng" dirty="0">
                <a:solidFill>
                  <a:srgbClr val="2B4B82"/>
                </a:solidFill>
                <a:latin typeface="Evolventa"/>
              </a:rPr>
              <a:t>Недостатки: </a:t>
            </a:r>
          </a:p>
          <a:p>
            <a:pPr marL="570325" lvl="1" indent="-285163">
              <a:lnSpc>
                <a:spcPts val="3698"/>
              </a:lnSpc>
              <a:buFont typeface="Arial"/>
              <a:buChar char="•"/>
            </a:pPr>
            <a:r>
              <a:rPr lang="en-US" sz="2641" dirty="0">
                <a:solidFill>
                  <a:srgbClr val="2B4B82"/>
                </a:solidFill>
                <a:latin typeface="Evolventa"/>
              </a:rPr>
              <a:t>Не все устройства имеют Face ID </a:t>
            </a:r>
          </a:p>
          <a:p>
            <a:pPr marL="570325" lvl="1" indent="-285163">
              <a:lnSpc>
                <a:spcPts val="3698"/>
              </a:lnSpc>
              <a:buFont typeface="Arial"/>
              <a:buChar char="•"/>
            </a:pPr>
            <a:r>
              <a:rPr lang="en-US" sz="2641" dirty="0">
                <a:solidFill>
                  <a:srgbClr val="2B4B82"/>
                </a:solidFill>
                <a:latin typeface="Evolventa"/>
              </a:rPr>
              <a:t>Риск сканирования фотографии владельца</a:t>
            </a:r>
          </a:p>
          <a:p>
            <a:pPr marL="570325" lvl="1" indent="-285163">
              <a:lnSpc>
                <a:spcPts val="3698"/>
              </a:lnSpc>
              <a:buFont typeface="Arial"/>
              <a:buChar char="•"/>
            </a:pPr>
            <a:r>
              <a:rPr lang="en-US" sz="2641" dirty="0">
                <a:solidFill>
                  <a:srgbClr val="2B4B82"/>
                </a:solidFill>
                <a:latin typeface="Evolventa"/>
              </a:rPr>
              <a:t>3D печать лица </a:t>
            </a:r>
          </a:p>
          <a:p>
            <a:pPr>
              <a:lnSpc>
                <a:spcPts val="3698"/>
              </a:lnSpc>
            </a:pPr>
            <a:endParaRPr lang="en-US" sz="2641" dirty="0">
              <a:solidFill>
                <a:srgbClr val="2B4B82"/>
              </a:solidFill>
              <a:latin typeface="Evolventa"/>
            </a:endParaRPr>
          </a:p>
          <a:p>
            <a:pPr>
              <a:lnSpc>
                <a:spcPts val="3698"/>
              </a:lnSpc>
            </a:pPr>
            <a:endParaRPr lang="en-US" sz="2641" dirty="0">
              <a:solidFill>
                <a:srgbClr val="2B4B82"/>
              </a:solidFill>
              <a:latin typeface="Evolvent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4396"/>
          <a:stretch>
            <a:fillRect/>
          </a:stretch>
        </p:blipFill>
        <p:spPr>
          <a:xfrm>
            <a:off x="-3142523" y="0"/>
            <a:ext cx="11745099" cy="10287000"/>
          </a:xfrm>
          <a:prstGeom prst="rect">
            <a:avLst/>
          </a:prstGeom>
        </p:spPr>
      </p:pic>
      <p:sp>
        <p:nvSpPr>
          <p:cNvPr id="3" name="TextBox 3"/>
          <p:cNvSpPr txBox="1"/>
          <p:nvPr/>
        </p:nvSpPr>
        <p:spPr>
          <a:xfrm>
            <a:off x="9460529" y="970541"/>
            <a:ext cx="7312205" cy="2924175"/>
          </a:xfrm>
          <a:prstGeom prst="rect">
            <a:avLst/>
          </a:prstGeom>
        </p:spPr>
        <p:txBody>
          <a:bodyPr lIns="0" tIns="0" rIns="0" bIns="0" rtlCol="0" anchor="t">
            <a:spAutoFit/>
          </a:bodyPr>
          <a:lstStyle/>
          <a:p>
            <a:pPr>
              <a:lnSpc>
                <a:spcPts val="7230"/>
              </a:lnSpc>
            </a:pPr>
            <a:r>
              <a:rPr lang="en-US" sz="6024" dirty="0">
                <a:solidFill>
                  <a:srgbClr val="2B4B82"/>
                </a:solidFill>
                <a:latin typeface="Evolventa Bold"/>
              </a:rPr>
              <a:t>Ск</a:t>
            </a:r>
            <a:r>
              <a:rPr lang="en-US" sz="6025" dirty="0">
                <a:solidFill>
                  <a:srgbClr val="2B4B82"/>
                </a:solidFill>
                <a:latin typeface="Evolventa Bold"/>
              </a:rPr>
              <a:t>анер радужной оболочки глаза (IRIS)</a:t>
            </a:r>
          </a:p>
        </p:txBody>
      </p:sp>
      <p:sp>
        <p:nvSpPr>
          <p:cNvPr id="4" name="TextBox 4"/>
          <p:cNvSpPr txBox="1"/>
          <p:nvPr/>
        </p:nvSpPr>
        <p:spPr>
          <a:xfrm>
            <a:off x="9460529" y="4008831"/>
            <a:ext cx="8411833" cy="5903966"/>
          </a:xfrm>
          <a:prstGeom prst="rect">
            <a:avLst/>
          </a:prstGeom>
        </p:spPr>
        <p:txBody>
          <a:bodyPr lIns="0" tIns="0" rIns="0" bIns="0" rtlCol="0" anchor="t">
            <a:spAutoFit/>
          </a:bodyPr>
          <a:lstStyle/>
          <a:p>
            <a:pPr>
              <a:lnSpc>
                <a:spcPts val="3865"/>
              </a:lnSpc>
            </a:pPr>
            <a:r>
              <a:rPr lang="en-US" sz="2760" dirty="0">
                <a:solidFill>
                  <a:srgbClr val="2B4B82"/>
                </a:solidFill>
                <a:latin typeface="Evolventa"/>
              </a:rPr>
              <a:t>Важно помнить, что IRIS – это не сканер сетчатки глаза. Проще говоря, эта технология сканирует радужную оболочку, которая окружает зрачок, тогда как сетчатка располагается внутри глаза на задней стенке. Сканер определяет те или иные особенности внешности пользователя и геометрическую форму радужки, используя емкостные камеры</a:t>
            </a:r>
          </a:p>
          <a:p>
            <a:pPr>
              <a:lnSpc>
                <a:spcPts val="3865"/>
              </a:lnSpc>
            </a:pPr>
            <a:r>
              <a:rPr lang="en-US" sz="2760" u="sng" dirty="0">
                <a:solidFill>
                  <a:srgbClr val="2B4B82"/>
                </a:solidFill>
                <a:latin typeface="Evolventa"/>
              </a:rPr>
              <a:t>Недостатки: </a:t>
            </a:r>
          </a:p>
          <a:p>
            <a:pPr marL="596083" lvl="1" indent="-298041">
              <a:lnSpc>
                <a:spcPts val="3865"/>
              </a:lnSpc>
              <a:buFont typeface="Arial"/>
              <a:buChar char="•"/>
            </a:pPr>
            <a:r>
              <a:rPr lang="en-US" sz="2760" dirty="0">
                <a:solidFill>
                  <a:srgbClr val="2B4B82"/>
                </a:solidFill>
                <a:latin typeface="Evolventa"/>
              </a:rPr>
              <a:t>Риск взлома при одновременном использовании фотографии и контактных линз.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674889" y="1235938"/>
            <a:ext cx="10886397" cy="9079409"/>
          </a:xfrm>
          <a:prstGeom prst="rect">
            <a:avLst/>
          </a:prstGeom>
        </p:spPr>
        <p:txBody>
          <a:bodyPr lIns="0" tIns="0" rIns="0" bIns="0" rtlCol="0" anchor="t">
            <a:spAutoFit/>
          </a:bodyPr>
          <a:lstStyle/>
          <a:p>
            <a:pPr>
              <a:lnSpc>
                <a:spcPts val="5913"/>
              </a:lnSpc>
            </a:pPr>
            <a:r>
              <a:rPr lang="en-US" sz="5424" dirty="0">
                <a:solidFill>
                  <a:srgbClr val="94DDDE"/>
                </a:solidFill>
                <a:latin typeface="Evolventa Bold"/>
              </a:rPr>
              <a:t>Международные стандарты: </a:t>
            </a:r>
          </a:p>
          <a:p>
            <a:pPr marL="1171257" lvl="1" indent="-585628">
              <a:lnSpc>
                <a:spcPts val="5913"/>
              </a:lnSpc>
              <a:buFont typeface="Arial"/>
              <a:buChar char="•"/>
            </a:pPr>
            <a:r>
              <a:rPr lang="en-US" sz="5424" dirty="0">
                <a:solidFill>
                  <a:srgbClr val="94DDDE"/>
                </a:solidFill>
                <a:latin typeface="Evolventa Bold"/>
              </a:rPr>
              <a:t>ПНСТ 379—2019  Информационные технологии. Биометрия. Применение биометрии в мобильных </a:t>
            </a:r>
            <a:r>
              <a:rPr lang="en-US" sz="5424" dirty="0" smtClean="0">
                <a:solidFill>
                  <a:srgbClr val="94DDDE"/>
                </a:solidFill>
                <a:latin typeface="Evolventa Bold"/>
              </a:rPr>
              <a:t>устройствах</a:t>
            </a:r>
            <a:endParaRPr lang="ru-RU" sz="5424" dirty="0" smtClean="0">
              <a:solidFill>
                <a:srgbClr val="94DDDE"/>
              </a:solidFill>
              <a:latin typeface="Evolventa Bold"/>
            </a:endParaRPr>
          </a:p>
          <a:p>
            <a:pPr marL="585629" lvl="1">
              <a:lnSpc>
                <a:spcPts val="5913"/>
              </a:lnSpc>
            </a:pPr>
            <a:endParaRPr lang="en-US" sz="5424" dirty="0">
              <a:solidFill>
                <a:srgbClr val="94DDDE"/>
              </a:solidFill>
              <a:latin typeface="Evolventa Bold"/>
            </a:endParaRPr>
          </a:p>
          <a:p>
            <a:pPr marL="1171257" lvl="1" indent="-585628">
              <a:lnSpc>
                <a:spcPts val="5913"/>
              </a:lnSpc>
              <a:buFont typeface="Arial"/>
              <a:buChar char="•"/>
            </a:pPr>
            <a:r>
              <a:rPr lang="en-US" sz="5424" dirty="0">
                <a:solidFill>
                  <a:srgbClr val="94DDDE"/>
                </a:solidFill>
                <a:latin typeface="Evolventa Bold"/>
              </a:rPr>
              <a:t>ISO/IEC TR 30125:2016, Information technology — Biometrics used with mobile devices, MOD)</a:t>
            </a:r>
          </a:p>
          <a:p>
            <a:pPr>
              <a:lnSpc>
                <a:spcPts val="5913"/>
              </a:lnSpc>
            </a:pPr>
            <a:endParaRPr lang="en-US" sz="5424" dirty="0">
              <a:solidFill>
                <a:srgbClr val="94DDDE"/>
              </a:solidFill>
              <a:latin typeface="Evolventa Bold"/>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470935" y="6152678"/>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389941" y="-162455"/>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566643" y="-2441088"/>
            <a:ext cx="4317873" cy="5892879"/>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flipH="1">
            <a:off x="1742874" y="3067435"/>
            <a:ext cx="4597438" cy="284205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557239" y="2167890"/>
            <a:ext cx="12188119" cy="6229350"/>
          </a:xfrm>
          <a:prstGeom prst="rect">
            <a:avLst/>
          </a:prstGeom>
        </p:spPr>
        <p:txBody>
          <a:bodyPr lIns="0" tIns="0" rIns="0" bIns="0" rtlCol="0" anchor="t">
            <a:spAutoFit/>
          </a:bodyPr>
          <a:lstStyle/>
          <a:p>
            <a:pPr>
              <a:lnSpc>
                <a:spcPts val="4800"/>
              </a:lnSpc>
            </a:pPr>
            <a:r>
              <a:rPr lang="en-US" sz="4000">
                <a:solidFill>
                  <a:srgbClr val="F7B4A7"/>
                </a:solidFill>
                <a:latin typeface="Evolventa"/>
              </a:rPr>
              <a:t> Биометрия позволяет снизить необходимость в запоминании и постоянном вводе сложного пароля, что будет по душе и пользователям и администраторам.  Но не стоит забывать, что идеальной защитной системы не существует. Поэтому советуем использовать несколько способов защиты информации, менять пароли хотя бы раз в полгода\год и придумать все более сложные способы защиты. </a:t>
            </a:r>
          </a:p>
          <a:p>
            <a:pPr>
              <a:lnSpc>
                <a:spcPts val="4800"/>
              </a:lnSpc>
            </a:pPr>
            <a:endParaRPr lang="en-US" sz="4000">
              <a:solidFill>
                <a:srgbClr val="F7B4A7"/>
              </a:solidFill>
              <a:latin typeface="Evolventa"/>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001822" y="1710976"/>
            <a:ext cx="3662625" cy="564269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565158" y="3401047"/>
            <a:ext cx="7312717" cy="1662240"/>
          </a:xfrm>
          <a:prstGeom prst="rect">
            <a:avLst/>
          </a:prstGeom>
        </p:spPr>
        <p:txBody>
          <a:bodyPr lIns="0" tIns="0" rIns="0" bIns="0" rtlCol="0" anchor="t">
            <a:spAutoFit/>
          </a:bodyPr>
          <a:lstStyle/>
          <a:p>
            <a:pPr>
              <a:lnSpc>
                <a:spcPts val="5616"/>
              </a:lnSpc>
            </a:pPr>
            <a:r>
              <a:rPr lang="en-US" sz="5975" spc="-65">
                <a:solidFill>
                  <a:srgbClr val="2B4B82"/>
                </a:solidFill>
                <a:latin typeface="Evolventa"/>
              </a:rPr>
              <a:t>Спасибо за внимание</a:t>
            </a:r>
          </a:p>
        </p:txBody>
      </p:sp>
      <p:sp>
        <p:nvSpPr>
          <p:cNvPr id="3" name="TextBox 3"/>
          <p:cNvSpPr txBox="1"/>
          <p:nvPr/>
        </p:nvSpPr>
        <p:spPr>
          <a:xfrm>
            <a:off x="1565158" y="5183596"/>
            <a:ext cx="7312717" cy="1143000"/>
          </a:xfrm>
          <a:prstGeom prst="rect">
            <a:avLst/>
          </a:prstGeom>
        </p:spPr>
        <p:txBody>
          <a:bodyPr lIns="0" tIns="0" rIns="0" bIns="0" rtlCol="0" anchor="t">
            <a:spAutoFit/>
          </a:bodyPr>
          <a:lstStyle/>
          <a:p>
            <a:pPr>
              <a:lnSpc>
                <a:spcPts val="4200"/>
              </a:lnSpc>
            </a:pPr>
            <a:r>
              <a:rPr lang="en-US" sz="3000">
                <a:solidFill>
                  <a:srgbClr val="2B4B82"/>
                </a:solidFill>
                <a:latin typeface="Evolventa"/>
              </a:rPr>
              <a:t>Мы надеемся, что вы узнали что-то новое.</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854137" y="3018272"/>
            <a:ext cx="7411325" cy="463544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665100" y="8613636"/>
            <a:ext cx="4338720" cy="271367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976014" y="7483497"/>
            <a:ext cx="3289448" cy="205740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320348" y="712171"/>
            <a:ext cx="3289448" cy="2057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480</Words>
  <Application>Microsoft Office PowerPoint</Application>
  <PresentationFormat>Произвольный</PresentationFormat>
  <Paragraphs>42</Paragraphs>
  <Slides>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9</vt:i4>
      </vt:variant>
    </vt:vector>
  </HeadingPairs>
  <TitlesOfParts>
    <vt:vector size="16" baseType="lpstr">
      <vt:lpstr>Calibri</vt:lpstr>
      <vt:lpstr>Evolventa Bold</vt:lpstr>
      <vt:lpstr>Open Sans Light</vt:lpstr>
      <vt:lpstr>Evolventa</vt:lpstr>
      <vt:lpstr>Arial</vt:lpstr>
      <vt:lpstr>Arimo</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ТЕма доклада:</dc:title>
  <cp:lastModifiedBy>Lenovo</cp:lastModifiedBy>
  <cp:revision>5</cp:revision>
  <dcterms:created xsi:type="dcterms:W3CDTF">2006-08-16T00:00:00Z</dcterms:created>
  <dcterms:modified xsi:type="dcterms:W3CDTF">2021-10-25T10:13:01Z</dcterms:modified>
  <dc:identifier>DAEsDpKUaJE</dc:identifier>
</cp:coreProperties>
</file>